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9" r:id="rId4"/>
    <p:sldId id="260" r:id="rId5"/>
    <p:sldId id="261" r:id="rId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CCB1B9D2-92CA-44F5-A649-87D824014796}">
          <p14:sldIdLst>
            <p14:sldId id="256"/>
          </p14:sldIdLst>
        </p14:section>
        <p14:section name="Untitled Section" id="{36EEB74A-84CC-46C2-B023-1A42F3CD0411}">
          <p14:sldIdLst>
            <p14:sldId id="258"/>
            <p14:sldId id="259"/>
            <p14:sldId id="260"/>
            <p14:sldId id="261"/>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93" d="100"/>
          <a:sy n="93" d="100"/>
        </p:scale>
        <p:origin x="259" y="8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4212" y="685799"/>
            <a:ext cx="8001000" cy="2971801"/>
          </a:xfrm>
        </p:spPr>
        <p:txBody>
          <a:bodyPr anchor="b">
            <a:normAutofit/>
          </a:bodyPr>
          <a:lstStyle>
            <a:lvl1pPr algn="l">
              <a:defRPr sz="48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684212" y="3843867"/>
            <a:ext cx="6400800" cy="1947333"/>
          </a:xfrm>
        </p:spPr>
        <p:txBody>
          <a:bodyPr anchor="t">
            <a:normAutofit/>
          </a:bodyPr>
          <a:lstStyle>
            <a:lvl1pPr marL="0" indent="0" algn="l">
              <a:buNone/>
              <a:defRPr sz="2100">
                <a:solidFill>
                  <a:schemeClr val="bg2">
                    <a:lumMod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flipH="1">
            <a:off x="8228012" y="8467"/>
            <a:ext cx="3810000" cy="3810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7" name="Straight Connector 16"/>
          <p:cNvCxnSpPr/>
          <p:nvPr/>
        </p:nvCxnSpPr>
        <p:spPr>
          <a:xfrm flipH="1">
            <a:off x="6108170" y="91545"/>
            <a:ext cx="6080655" cy="6080655"/>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9" name="Straight Connector 18"/>
          <p:cNvCxnSpPr/>
          <p:nvPr/>
        </p:nvCxnSpPr>
        <p:spPr>
          <a:xfrm flipH="1">
            <a:off x="7235825" y="228600"/>
            <a:ext cx="4953000" cy="4953000"/>
          </a:xfrm>
          <a:prstGeom prst="line">
            <a:avLst/>
          </a:prstGeom>
          <a:ln w="1270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335837" y="32278"/>
            <a:ext cx="4852989" cy="485298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cxnSp>
        <p:nvCxnSpPr>
          <p:cNvPr id="23" name="Straight Connector 22"/>
          <p:cNvCxnSpPr/>
          <p:nvPr/>
        </p:nvCxnSpPr>
        <p:spPr>
          <a:xfrm flipH="1">
            <a:off x="7845426" y="609601"/>
            <a:ext cx="4343399" cy="4343399"/>
          </a:xfrm>
          <a:prstGeom prst="line">
            <a:avLst/>
          </a:prstGeom>
          <a:ln w="31750">
            <a:solidFill>
              <a:schemeClr val="tx1"/>
            </a:solidFill>
          </a:ln>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17" name="Picture Placeholder 2"/>
          <p:cNvSpPr>
            <a:spLocks noGrp="1" noChangeAspect="1"/>
          </p:cNvSpPr>
          <p:nvPr>
            <p:ph type="pic" idx="13"/>
          </p:nvPr>
        </p:nvSpPr>
        <p:spPr>
          <a:xfrm>
            <a:off x="685800" y="533400"/>
            <a:ext cx="10818812" cy="31242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16" name="Text Placeholder 9"/>
          <p:cNvSpPr>
            <a:spLocks noGrp="1"/>
          </p:cNvSpPr>
          <p:nvPr>
            <p:ph type="body" sz="quarter" idx="14"/>
          </p:nvPr>
        </p:nvSpPr>
        <p:spPr>
          <a:xfrm>
            <a:off x="914402" y="3843867"/>
            <a:ext cx="8304210" cy="457200"/>
          </a:xfrm>
        </p:spPr>
        <p:txBody>
          <a:bodyPr anchor="t">
            <a:normAutofit/>
          </a:bodyPr>
          <a:lstStyle>
            <a:lvl1pPr marL="0" indent="0">
              <a:buFontTx/>
              <a:buNone/>
              <a:defRPr sz="16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Date Placeholder 2"/>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2" y="4114800"/>
            <a:ext cx="8535988" cy="1879600"/>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85800"/>
            <a:ext cx="9144001"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446212" y="3429000"/>
            <a:ext cx="8534400"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84213" y="4301067"/>
            <a:ext cx="8534400" cy="1684865"/>
          </a:xfrm>
        </p:spPr>
        <p:txBody>
          <a:bodyPr anchor="ctr">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84212" y="3429000"/>
            <a:ext cx="8534400" cy="16974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1" y="5132981"/>
            <a:ext cx="8535990" cy="860400"/>
          </a:xfrm>
        </p:spPr>
        <p:txBody>
          <a:bodyPr anchor="t">
            <a:normAutofit/>
          </a:bodyPr>
          <a:lstStyle>
            <a:lvl1pPr marL="0" indent="0" algn="l">
              <a:buNone/>
              <a:defRPr sz="20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3" y="685800"/>
            <a:ext cx="9144000" cy="2743200"/>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1" cy="1049866"/>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978400"/>
            <a:ext cx="8534401" cy="10160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1" name="TextBox 10"/>
          <p:cNvSpPr txBox="1"/>
          <p:nvPr/>
        </p:nvSpPr>
        <p:spPr>
          <a:xfrm>
            <a:off x="531812" y="812222"/>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2" name="TextBox 11"/>
          <p:cNvSpPr txBox="1"/>
          <p:nvPr/>
        </p:nvSpPr>
        <p:spPr>
          <a:xfrm>
            <a:off x="10285412" y="276860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84213" y="685800"/>
            <a:ext cx="10058400" cy="2743200"/>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684212" y="3928534"/>
            <a:ext cx="8534400" cy="838200"/>
          </a:xfrm>
        </p:spPr>
        <p:txBody>
          <a:bodyPr vert="horz" lIns="91440" tIns="45720" rIns="91440" bIns="45720" rtlCol="0" anchor="b">
            <a:normAutofit/>
          </a:bodyPr>
          <a:lstStyle>
            <a:lvl1pPr>
              <a:buNone/>
              <a:defRPr lang="en-US" sz="2400" b="0" cap="all" dirty="0">
                <a:ln w="3175" cmpd="sng">
                  <a:noFill/>
                </a:ln>
                <a:solidFill>
                  <a:schemeClr val="tx1"/>
                </a:solidFill>
                <a:effectLst/>
              </a:defRPr>
            </a:lvl1pPr>
          </a:lstStyle>
          <a:p>
            <a:pPr marL="0" lvl="0">
              <a:spcBef>
                <a:spcPct val="0"/>
              </a:spcBef>
              <a:buNone/>
            </a:pPr>
            <a:r>
              <a:rPr lang="en-US" smtClean="0"/>
              <a:t>Edit Master text styles</a:t>
            </a:r>
          </a:p>
        </p:txBody>
      </p:sp>
      <p:sp>
        <p:nvSpPr>
          <p:cNvPr id="3" name="Text Placeholder 2"/>
          <p:cNvSpPr>
            <a:spLocks noGrp="1"/>
          </p:cNvSpPr>
          <p:nvPr>
            <p:ph type="body" idx="1"/>
          </p:nvPr>
        </p:nvSpPr>
        <p:spPr>
          <a:xfrm>
            <a:off x="684211" y="4766732"/>
            <a:ext cx="8534401" cy="1227667"/>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l">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85212" y="685800"/>
            <a:ext cx="2057400" cy="45720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85800" y="685800"/>
            <a:ext cx="7823200" cy="5308600"/>
          </a:xfrm>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84211" y="2006600"/>
            <a:ext cx="8534401" cy="2281600"/>
          </a:xfrm>
        </p:spPr>
        <p:txBody>
          <a:bodyPr anchor="b">
            <a:normAutofit/>
          </a:bodyPr>
          <a:lstStyle>
            <a:lvl1pPr algn="l">
              <a:defRPr sz="36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684213" y="4495800"/>
            <a:ext cx="8534400" cy="1498600"/>
          </a:xfrm>
        </p:spPr>
        <p:txBody>
          <a:bodyPr anchor="t">
            <a:normAutofit/>
          </a:bodyPr>
          <a:lstStyle>
            <a:lvl1pPr marL="0" indent="0" algn="l">
              <a:buNone/>
              <a:defRPr sz="1800">
                <a:solidFill>
                  <a:schemeClr val="bg2">
                    <a:lumMod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84211" y="685800"/>
            <a:ext cx="4937655" cy="361526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5808133" y="685801"/>
            <a:ext cx="4934479" cy="3615266"/>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972080" y="685800"/>
            <a:ext cx="4649787"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84211" y="1270529"/>
            <a:ext cx="4937655"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079066" y="685800"/>
            <a:ext cx="4665134" cy="576262"/>
          </a:xfrm>
        </p:spPr>
        <p:txBody>
          <a:bodyPr anchor="b">
            <a:no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5806545" y="1262062"/>
            <a:ext cx="4929188" cy="3030538"/>
          </a:xfrm>
        </p:spPr>
        <p:txBody>
          <a:bodyPr anchor="t">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085012" y="685800"/>
            <a:ext cx="3657600"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684212" y="685800"/>
            <a:ext cx="5943601" cy="5308600"/>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085012" y="2209799"/>
            <a:ext cx="3657600" cy="2091267"/>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722812" y="1447800"/>
            <a:ext cx="6019800" cy="11430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989012" y="914400"/>
            <a:ext cx="3280974" cy="4572000"/>
          </a:xfrm>
          <a:prstGeom prst="snip2DiagRect">
            <a:avLst>
              <a:gd name="adj1" fmla="val 10815"/>
              <a:gd name="adj2" fmla="val 0"/>
            </a:avLst>
          </a:prstGeom>
          <a:ln w="15875">
            <a:solidFill>
              <a:schemeClr val="tx1">
                <a:alpha val="40000"/>
              </a:schemeClr>
            </a:soli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4722812" y="2777066"/>
            <a:ext cx="6021388" cy="2048933"/>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2/9/2020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7" name="Group 6"/>
          <p:cNvGrpSpPr/>
          <p:nvPr/>
        </p:nvGrpSpPr>
        <p:grpSpPr>
          <a:xfrm>
            <a:off x="9206969" y="2963333"/>
            <a:ext cx="2981858" cy="3208867"/>
            <a:chOff x="9206969" y="2963333"/>
            <a:chExt cx="2981858" cy="3208867"/>
          </a:xfrm>
        </p:grpSpPr>
        <p:cxnSp>
          <p:nvCxnSpPr>
            <p:cNvPr id="8" name="Straight Connector 7"/>
            <p:cNvCxnSpPr/>
            <p:nvPr/>
          </p:nvCxnSpPr>
          <p:spPr>
            <a:xfrm flipH="1">
              <a:off x="11276012" y="2963333"/>
              <a:ext cx="912814" cy="912812"/>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flipH="1">
              <a:off x="9206969" y="3190344"/>
              <a:ext cx="2981857" cy="2981856"/>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0" name="Straight Connector 9"/>
            <p:cNvCxnSpPr/>
            <p:nvPr/>
          </p:nvCxnSpPr>
          <p:spPr>
            <a:xfrm flipH="1">
              <a:off x="10292292" y="3285067"/>
              <a:ext cx="1896534" cy="1896533"/>
            </a:xfrm>
            <a:prstGeom prst="line">
              <a:avLst/>
            </a:prstGeom>
            <a:ln w="952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1" name="Straight Connector 10"/>
            <p:cNvCxnSpPr/>
            <p:nvPr/>
          </p:nvCxnSpPr>
          <p:spPr>
            <a:xfrm flipH="1">
              <a:off x="10443103" y="3131080"/>
              <a:ext cx="1745722" cy="1745720"/>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cxnSp>
          <p:nvCxnSpPr>
            <p:cNvPr id="12" name="Straight Connector 11"/>
            <p:cNvCxnSpPr/>
            <p:nvPr/>
          </p:nvCxnSpPr>
          <p:spPr>
            <a:xfrm flipH="1">
              <a:off x="10918826" y="3683001"/>
              <a:ext cx="1270001" cy="1269999"/>
            </a:xfrm>
            <a:prstGeom prst="line">
              <a:avLst/>
            </a:prstGeom>
            <a:ln w="28575">
              <a:solidFill>
                <a:schemeClr val="tx1"/>
              </a:solidFill>
            </a:ln>
          </p:spPr>
          <p:style>
            <a:lnRef idx="2">
              <a:schemeClr val="accent1"/>
            </a:lnRef>
            <a:fillRef idx="0">
              <a:schemeClr val="accent1"/>
            </a:fillRef>
            <a:effectRef idx="1">
              <a:schemeClr val="accent1"/>
            </a:effectRef>
            <a:fontRef idx="minor">
              <a:schemeClr val="tx1"/>
            </a:fontRef>
          </p:style>
        </p:cxnSp>
      </p:grpSp>
      <p:sp>
        <p:nvSpPr>
          <p:cNvPr id="2" name="Title Placeholder 1"/>
          <p:cNvSpPr>
            <a:spLocks noGrp="1"/>
          </p:cNvSpPr>
          <p:nvPr>
            <p:ph type="title"/>
          </p:nvPr>
        </p:nvSpPr>
        <p:spPr>
          <a:xfrm>
            <a:off x="684212" y="4487332"/>
            <a:ext cx="8534400" cy="15070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84212" y="685800"/>
            <a:ext cx="8534400" cy="3615267"/>
          </a:xfrm>
          <a:prstGeom prst="rect">
            <a:avLst/>
          </a:prstGeom>
        </p:spPr>
        <p:txBody>
          <a:bodyPr vert="horz" lIns="91440" tIns="45720" rIns="91440" bIns="45720" rtlCol="0"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9904412" y="6172200"/>
            <a:ext cx="1600200" cy="365125"/>
          </a:xfrm>
          <a:prstGeom prst="rect">
            <a:avLst/>
          </a:prstGeom>
        </p:spPr>
        <p:txBody>
          <a:bodyPr vert="horz" lIns="91440" tIns="45720" rIns="91440" bIns="45720" rtlCol="0" anchor="t"/>
          <a:lstStyle>
            <a:lvl1pPr algn="r">
              <a:defRPr sz="1000" b="0" i="0">
                <a:solidFill>
                  <a:schemeClr val="bg2">
                    <a:lumMod val="50000"/>
                  </a:schemeClr>
                </a:solidFill>
                <a:effectLst/>
                <a:latin typeface="+mn-lt"/>
              </a:defRPr>
            </a:lvl1pPr>
          </a:lstStyle>
          <a:p>
            <a:fld id="{B61BEF0D-F0BB-DE4B-95CE-6DB70DBA9567}" type="datetimeFigureOut">
              <a:rPr lang="en-US" dirty="0"/>
              <a:pPr/>
              <a:t>2/9/2020</a:t>
            </a:fld>
            <a:endParaRPr lang="en-US" dirty="0"/>
          </a:p>
        </p:txBody>
      </p:sp>
      <p:sp>
        <p:nvSpPr>
          <p:cNvPr id="5" name="Footer Placeholder 4"/>
          <p:cNvSpPr>
            <a:spLocks noGrp="1"/>
          </p:cNvSpPr>
          <p:nvPr>
            <p:ph type="ftr" sz="quarter" idx="3"/>
          </p:nvPr>
        </p:nvSpPr>
        <p:spPr>
          <a:xfrm>
            <a:off x="684212" y="6172200"/>
            <a:ext cx="7543800" cy="365125"/>
          </a:xfrm>
          <a:prstGeom prst="rect">
            <a:avLst/>
          </a:prstGeom>
        </p:spPr>
        <p:txBody>
          <a:bodyPr vert="horz" lIns="91440" tIns="45720" rIns="91440" bIns="45720" rtlCol="0" anchor="t"/>
          <a:lstStyle>
            <a:lvl1pPr algn="l">
              <a:defRPr sz="1000" b="0" i="0">
                <a:solidFill>
                  <a:schemeClr val="bg2">
                    <a:lumMod val="50000"/>
                  </a:schemeClr>
                </a:solidFill>
                <a:effectLst/>
                <a:latin typeface="+mn-lt"/>
              </a:defRPr>
            </a:lvl1pPr>
          </a:lstStyle>
          <a:p>
            <a:endParaRPr lang="en-US" dirty="0"/>
          </a:p>
        </p:txBody>
      </p:sp>
      <p:sp>
        <p:nvSpPr>
          <p:cNvPr id="6" name="Slide Number Placeholder 5"/>
          <p:cNvSpPr>
            <a:spLocks noGrp="1"/>
          </p:cNvSpPr>
          <p:nvPr>
            <p:ph type="sldNum" sz="quarter" idx="4"/>
          </p:nvPr>
        </p:nvSpPr>
        <p:spPr>
          <a:xfrm>
            <a:off x="10363200" y="5578475"/>
            <a:ext cx="1142245" cy="669925"/>
          </a:xfrm>
          <a:prstGeom prst="rect">
            <a:avLst/>
          </a:prstGeom>
        </p:spPr>
        <p:txBody>
          <a:bodyPr vert="horz" lIns="91440" tIns="45720" rIns="91440" bIns="45720" rtlCol="0" anchor="b"/>
          <a:lstStyle>
            <a:lvl1pPr algn="r">
              <a:defRPr sz="3200" b="0" i="0">
                <a:solidFill>
                  <a:schemeClr val="bg2">
                    <a:lumMod val="50000"/>
                  </a:schemeClr>
                </a:solidFill>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0" r:id="rId9"/>
    <p:sldLayoutId id="2147483668"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2000" kern="1200" cap="none">
          <a:solidFill>
            <a:schemeClr val="bg2">
              <a:lumMod val="7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800" kern="1200" cap="none">
          <a:solidFill>
            <a:schemeClr val="bg2">
              <a:lumMod val="7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600" kern="1200" cap="none">
          <a:solidFill>
            <a:schemeClr val="bg2">
              <a:lumMod val="7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80000"/>
        <a:buFont typeface="Wingdings 3" panose="05040102010807070707" pitchFamily="18" charset="2"/>
        <a:buChar char=""/>
        <a:defRPr sz="1400" kern="1200" cap="none">
          <a:solidFill>
            <a:schemeClr val="bg2">
              <a:lumMod val="7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Capstone  project</a:t>
            </a:r>
            <a:endParaRPr lang="en-US" dirty="0"/>
          </a:p>
        </p:txBody>
      </p:sp>
      <p:sp>
        <p:nvSpPr>
          <p:cNvPr id="3" name="Subtitle 2"/>
          <p:cNvSpPr>
            <a:spLocks noGrp="1"/>
          </p:cNvSpPr>
          <p:nvPr>
            <p:ph type="subTitle" idx="1"/>
          </p:nvPr>
        </p:nvSpPr>
        <p:spPr/>
        <p:txBody>
          <a:bodyPr/>
          <a:lstStyle/>
          <a:p>
            <a:r>
              <a:rPr lang="en-US" dirty="0" err="1" smtClean="0">
                <a:solidFill>
                  <a:schemeClr val="tx1">
                    <a:lumMod val="95000"/>
                  </a:schemeClr>
                </a:solidFill>
              </a:rPr>
              <a:t>Mayank</a:t>
            </a:r>
            <a:r>
              <a:rPr lang="en-US" dirty="0" smtClean="0">
                <a:solidFill>
                  <a:schemeClr val="tx1">
                    <a:lumMod val="95000"/>
                  </a:schemeClr>
                </a:solidFill>
              </a:rPr>
              <a:t> Bhandari</a:t>
            </a:r>
            <a:endParaRPr lang="en-US" dirty="0">
              <a:solidFill>
                <a:schemeClr val="tx1">
                  <a:lumMod val="95000"/>
                </a:schemeClr>
              </a:solidFill>
            </a:endParaRPr>
          </a:p>
        </p:txBody>
      </p:sp>
    </p:spTree>
    <p:extLst>
      <p:ext uri="{BB962C8B-B14F-4D97-AF65-F5344CB8AC3E}">
        <p14:creationId xmlns:p14="http://schemas.microsoft.com/office/powerpoint/2010/main" val="41265161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04061" y="-179173"/>
            <a:ext cx="3657600" cy="1371600"/>
          </a:xfrm>
        </p:spPr>
        <p:txBody>
          <a:bodyPr/>
          <a:lstStyle/>
          <a:p>
            <a:r>
              <a:rPr lang="en-US" dirty="0" smtClean="0"/>
              <a:t>Introduction</a:t>
            </a:r>
            <a:endParaRPr lang="en-US" dirty="0"/>
          </a:p>
        </p:txBody>
      </p:sp>
      <p:sp>
        <p:nvSpPr>
          <p:cNvPr id="3" name="Content Placeholder 2"/>
          <p:cNvSpPr>
            <a:spLocks noGrp="1"/>
          </p:cNvSpPr>
          <p:nvPr>
            <p:ph idx="1"/>
          </p:nvPr>
        </p:nvSpPr>
        <p:spPr>
          <a:xfrm>
            <a:off x="288795" y="1270686"/>
            <a:ext cx="7265302" cy="3525794"/>
          </a:xfrm>
        </p:spPr>
        <p:txBody>
          <a:bodyPr/>
          <a:lstStyle/>
          <a:p>
            <a:pPr marL="0" indent="0">
              <a:buNone/>
            </a:pPr>
            <a:r>
              <a:rPr lang="en-US" dirty="0">
                <a:solidFill>
                  <a:schemeClr val="tx1">
                    <a:lumMod val="95000"/>
                  </a:schemeClr>
                </a:solidFill>
              </a:rPr>
              <a:t>Being fond of food, when it comes to find out a solution to a problem using data science, the first thing that comes to my mind is why not help my own community of foodies J, which eats and serves delicious food to all. This project can help people who want to open a restaurant like Burrito Place. In this project they can find the process to find the best location using different tools and data science. </a:t>
            </a:r>
          </a:p>
          <a:p>
            <a:pPr marL="0" indent="0">
              <a:buNone/>
            </a:pPr>
            <a:endParaRPr lang="en-US" dirty="0" smtClean="0"/>
          </a:p>
        </p:txBody>
      </p:sp>
      <p:sp>
        <p:nvSpPr>
          <p:cNvPr id="4" name="Text Placeholder 3"/>
          <p:cNvSpPr>
            <a:spLocks noGrp="1"/>
          </p:cNvSpPr>
          <p:nvPr>
            <p:ph type="body" sz="half" idx="2"/>
          </p:nvPr>
        </p:nvSpPr>
        <p:spPr>
          <a:xfrm>
            <a:off x="8131218" y="1289220"/>
            <a:ext cx="3657600" cy="2091267"/>
          </a:xfrm>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131217" y="1289220"/>
            <a:ext cx="3418231" cy="2804985"/>
          </a:xfrm>
          <a:prstGeom prst="rect">
            <a:avLst/>
          </a:prstGeom>
        </p:spPr>
      </p:pic>
    </p:spTree>
    <p:extLst>
      <p:ext uri="{BB962C8B-B14F-4D97-AF65-F5344CB8AC3E}">
        <p14:creationId xmlns:p14="http://schemas.microsoft.com/office/powerpoint/2010/main" val="22022704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550979" y="323335"/>
            <a:ext cx="3657600" cy="887627"/>
          </a:xfrm>
        </p:spPr>
        <p:txBody>
          <a:bodyPr/>
          <a:lstStyle/>
          <a:p>
            <a:r>
              <a:rPr lang="en-US" dirty="0" smtClean="0"/>
              <a:t>Problem statement</a:t>
            </a:r>
            <a:endParaRPr lang="en-US" dirty="0"/>
          </a:p>
        </p:txBody>
      </p:sp>
      <p:sp>
        <p:nvSpPr>
          <p:cNvPr id="3" name="Content Placeholder 2"/>
          <p:cNvSpPr>
            <a:spLocks noGrp="1"/>
          </p:cNvSpPr>
          <p:nvPr>
            <p:ph idx="1"/>
          </p:nvPr>
        </p:nvSpPr>
        <p:spPr>
          <a:xfrm>
            <a:off x="667737" y="1723766"/>
            <a:ext cx="4728047" cy="3784601"/>
          </a:xfrm>
        </p:spPr>
        <p:txBody>
          <a:bodyPr/>
          <a:lstStyle/>
          <a:p>
            <a:r>
              <a:rPr lang="en-US" dirty="0">
                <a:solidFill>
                  <a:schemeClr val="tx1"/>
                </a:solidFill>
              </a:rPr>
              <a:t>This project will pupil to  find the best location to open a Burrito Place in Ontario, Canada. Firstly, it is important to know each Borough to select the best with low competition and high potential clients. </a:t>
            </a:r>
          </a:p>
          <a:p>
            <a:r>
              <a:rPr lang="en-US" dirty="0">
                <a:solidFill>
                  <a:schemeClr val="tx1"/>
                </a:solidFill>
              </a:rPr>
              <a:t>Then, is important know the neighborhood and finally select the best location.</a:t>
            </a:r>
          </a:p>
          <a:p>
            <a:pPr marL="0" indent="0">
              <a:buNone/>
            </a:pPr>
            <a:endParaRPr lang="en-US" dirty="0"/>
          </a:p>
        </p:txBody>
      </p:sp>
      <p:sp>
        <p:nvSpPr>
          <p:cNvPr id="4" name="Text Placeholder 3"/>
          <p:cNvSpPr>
            <a:spLocks noGrp="1"/>
          </p:cNvSpPr>
          <p:nvPr>
            <p:ph type="body" sz="half" idx="2"/>
          </p:nvPr>
        </p:nvSpPr>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95784" y="1466334"/>
            <a:ext cx="6796215" cy="5236949"/>
          </a:xfrm>
          <a:prstGeom prst="rect">
            <a:avLst/>
          </a:prstGeom>
        </p:spPr>
      </p:pic>
    </p:spTree>
    <p:extLst>
      <p:ext uri="{BB962C8B-B14F-4D97-AF65-F5344CB8AC3E}">
        <p14:creationId xmlns:p14="http://schemas.microsoft.com/office/powerpoint/2010/main" val="1589204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689435" y="348049"/>
            <a:ext cx="3682785" cy="1371600"/>
          </a:xfrm>
        </p:spPr>
        <p:txBody>
          <a:bodyPr/>
          <a:lstStyle/>
          <a:p>
            <a:r>
              <a:rPr lang="en-US" dirty="0" smtClean="0"/>
              <a:t>Data collection and methodology</a:t>
            </a:r>
            <a:endParaRPr lang="en-US" dirty="0"/>
          </a:p>
        </p:txBody>
      </p:sp>
      <p:sp>
        <p:nvSpPr>
          <p:cNvPr id="3" name="Content Placeholder 2"/>
          <p:cNvSpPr>
            <a:spLocks noGrp="1"/>
          </p:cNvSpPr>
          <p:nvPr>
            <p:ph idx="1"/>
          </p:nvPr>
        </p:nvSpPr>
        <p:spPr>
          <a:xfrm>
            <a:off x="684212" y="2570204"/>
            <a:ext cx="5943601" cy="3424195"/>
          </a:xfrm>
        </p:spPr>
        <p:txBody>
          <a:bodyPr>
            <a:normAutofit/>
          </a:bodyPr>
          <a:lstStyle/>
          <a:p>
            <a:r>
              <a:rPr lang="en-US" dirty="0">
                <a:solidFill>
                  <a:schemeClr val="tx1"/>
                </a:solidFill>
              </a:rPr>
              <a:t>As per data collection purpose, google maps </a:t>
            </a:r>
            <a:r>
              <a:rPr lang="en-US" dirty="0" err="1">
                <a:solidFill>
                  <a:schemeClr val="tx1"/>
                </a:solidFill>
              </a:rPr>
              <a:t>api</a:t>
            </a:r>
            <a:r>
              <a:rPr lang="en-US" dirty="0">
                <a:solidFill>
                  <a:schemeClr val="tx1"/>
                </a:solidFill>
              </a:rPr>
              <a:t> and foursquare will be </a:t>
            </a:r>
            <a:r>
              <a:rPr lang="en-US" dirty="0" smtClean="0">
                <a:solidFill>
                  <a:schemeClr val="tx1"/>
                </a:solidFill>
              </a:rPr>
              <a:t>used. Methodology is simple, in which we will use google </a:t>
            </a:r>
            <a:r>
              <a:rPr lang="en-US" dirty="0" err="1" smtClean="0">
                <a:solidFill>
                  <a:schemeClr val="tx1"/>
                </a:solidFill>
              </a:rPr>
              <a:t>api</a:t>
            </a:r>
            <a:r>
              <a:rPr lang="en-US" dirty="0" smtClean="0">
                <a:solidFill>
                  <a:schemeClr val="tx1"/>
                </a:solidFill>
              </a:rPr>
              <a:t> to obtain latitude and longitude values and then use foursquare </a:t>
            </a:r>
            <a:r>
              <a:rPr lang="en-US" dirty="0" err="1" smtClean="0">
                <a:solidFill>
                  <a:schemeClr val="tx1"/>
                </a:solidFill>
              </a:rPr>
              <a:t>api</a:t>
            </a:r>
            <a:r>
              <a:rPr lang="en-US" dirty="0" smtClean="0">
                <a:solidFill>
                  <a:schemeClr val="tx1"/>
                </a:solidFill>
              </a:rPr>
              <a:t> to get the venues of that location. We need to find out location with potential customers and less/least number of specific store present.</a:t>
            </a:r>
            <a:endParaRPr lang="en-US" dirty="0">
              <a:solidFill>
                <a:schemeClr val="tx1"/>
              </a:solidFill>
            </a:endParaRPr>
          </a:p>
        </p:txBody>
      </p:sp>
      <p:sp>
        <p:nvSpPr>
          <p:cNvPr id="4" name="Text Placeholder 3"/>
          <p:cNvSpPr>
            <a:spLocks noGrp="1"/>
          </p:cNvSpPr>
          <p:nvPr>
            <p:ph type="body" sz="half" idx="2"/>
          </p:nvPr>
        </p:nvSpPr>
        <p:spPr>
          <a:xfrm>
            <a:off x="9078098" y="1639330"/>
            <a:ext cx="1779844" cy="1063596"/>
          </a:xfrm>
        </p:spPr>
        <p:txBody>
          <a:bodyPr/>
          <a:lstStyle/>
          <a:p>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595106" y="1120348"/>
            <a:ext cx="4448796" cy="2467214"/>
          </a:xfrm>
          <a:prstGeom prst="rect">
            <a:avLst/>
          </a:prstGeom>
        </p:spPr>
      </p:pic>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27813" y="3806796"/>
            <a:ext cx="5474944" cy="2757291"/>
          </a:xfrm>
          <a:prstGeom prst="rect">
            <a:avLst/>
          </a:prstGeom>
        </p:spPr>
      </p:pic>
    </p:spTree>
    <p:extLst>
      <p:ext uri="{BB962C8B-B14F-4D97-AF65-F5344CB8AC3E}">
        <p14:creationId xmlns:p14="http://schemas.microsoft.com/office/powerpoint/2010/main" val="55562949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619632" y="-500449"/>
            <a:ext cx="7298724" cy="1332470"/>
          </a:xfrm>
        </p:spPr>
        <p:txBody>
          <a:bodyPr/>
          <a:lstStyle/>
          <a:p>
            <a:r>
              <a:rPr lang="en-US" dirty="0" smtClean="0"/>
              <a:t>Result  discussion  and conclusion</a:t>
            </a:r>
            <a:endParaRPr lang="en-US" dirty="0"/>
          </a:p>
        </p:txBody>
      </p:sp>
      <p:sp>
        <p:nvSpPr>
          <p:cNvPr id="3" name="Content Placeholder 2"/>
          <p:cNvSpPr>
            <a:spLocks noGrp="1"/>
          </p:cNvSpPr>
          <p:nvPr>
            <p:ph idx="1"/>
          </p:nvPr>
        </p:nvSpPr>
        <p:spPr>
          <a:xfrm>
            <a:off x="325393" y="1316794"/>
            <a:ext cx="5943601" cy="3877276"/>
          </a:xfrm>
        </p:spPr>
        <p:txBody>
          <a:bodyPr>
            <a:normAutofit lnSpcReduction="10000"/>
          </a:bodyPr>
          <a:lstStyle/>
          <a:p>
            <a:r>
              <a:rPr lang="en-US" dirty="0" smtClean="0">
                <a:solidFill>
                  <a:schemeClr val="tx1"/>
                </a:solidFill>
              </a:rPr>
              <a:t>For detailed result, please refer the notebook, which contains approach and result for the problem. The accuracy of the result totally depends upon the accuracy of data obtained from the above mentioned sources. I loved to work upon this project and will love to do such analysis again in future</a:t>
            </a:r>
          </a:p>
          <a:p>
            <a:endParaRPr lang="en-US" dirty="0">
              <a:solidFill>
                <a:schemeClr val="tx1"/>
              </a:solidFill>
            </a:endParaRPr>
          </a:p>
          <a:p>
            <a:r>
              <a:rPr lang="en-US" dirty="0" smtClean="0">
                <a:solidFill>
                  <a:schemeClr val="tx1"/>
                </a:solidFill>
              </a:rPr>
              <a:t>The adjacent image shows my dream dessert. It’s the most expensive dessert in the world, which is clear why this is so </a:t>
            </a:r>
            <a:r>
              <a:rPr lang="en-US" dirty="0" smtClean="0">
                <a:solidFill>
                  <a:schemeClr val="tx1"/>
                </a:solidFill>
                <a:sym typeface="Wingdings" panose="05000000000000000000" pitchFamily="2" charset="2"/>
              </a:rPr>
              <a:t> ….</a:t>
            </a:r>
            <a:endParaRPr lang="en-US" dirty="0">
              <a:solidFill>
                <a:schemeClr val="tx1"/>
              </a:solidFill>
            </a:endParaRPr>
          </a:p>
        </p:txBody>
      </p:sp>
      <p:sp>
        <p:nvSpPr>
          <p:cNvPr id="4" name="Text Placeholder 3"/>
          <p:cNvSpPr>
            <a:spLocks noGrp="1"/>
          </p:cNvSpPr>
          <p:nvPr>
            <p:ph type="body" sz="half" idx="2"/>
          </p:nvPr>
        </p:nvSpPr>
        <p:spPr/>
        <p:txBody>
          <a:bodyPr/>
          <a:lstStyle/>
          <a:p>
            <a:endParaRPr lang="en-US"/>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85012" y="1412576"/>
            <a:ext cx="3924848" cy="4906060"/>
          </a:xfrm>
          <a:prstGeom prst="rect">
            <a:avLst/>
          </a:prstGeom>
        </p:spPr>
      </p:pic>
    </p:spTree>
    <p:extLst>
      <p:ext uri="{BB962C8B-B14F-4D97-AF65-F5344CB8AC3E}">
        <p14:creationId xmlns:p14="http://schemas.microsoft.com/office/powerpoint/2010/main" val="2815231454"/>
      </p:ext>
    </p:extLst>
  </p:cSld>
  <p:clrMapOvr>
    <a:masterClrMapping/>
  </p:clrMapOvr>
</p:sld>
</file>

<file path=ppt/theme/theme1.xml><?xml version="1.0" encoding="utf-8"?>
<a:theme xmlns:a="http://schemas.openxmlformats.org/drawingml/2006/main" name="Slice">
  <a:themeElements>
    <a:clrScheme name="Slice">
      <a:dk1>
        <a:sysClr val="windowText" lastClr="000000"/>
      </a:dk1>
      <a:lt1>
        <a:sysClr val="window" lastClr="FFFFFF"/>
      </a:lt1>
      <a:dk2>
        <a:srgbClr val="146194"/>
      </a:dk2>
      <a:lt2>
        <a:srgbClr val="76DBF4"/>
      </a:lt2>
      <a:accent1>
        <a:srgbClr val="052F61"/>
      </a:accent1>
      <a:accent2>
        <a:srgbClr val="A50E82"/>
      </a:accent2>
      <a:accent3>
        <a:srgbClr val="14967C"/>
      </a:accent3>
      <a:accent4>
        <a:srgbClr val="6A9E1F"/>
      </a:accent4>
      <a:accent5>
        <a:srgbClr val="E87D37"/>
      </a:accent5>
      <a:accent6>
        <a:srgbClr val="C62324"/>
      </a:accent6>
      <a:hlink>
        <a:srgbClr val="0D2E46"/>
      </a:hlink>
      <a:folHlink>
        <a:srgbClr val="356A95"/>
      </a:folHlink>
    </a:clrScheme>
    <a:fontScheme name="Slice">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Slice">
      <a:fillStyleLst>
        <a:solidFill>
          <a:schemeClr val="phClr"/>
        </a:solidFill>
        <a:gradFill rotWithShape="1">
          <a:gsLst>
            <a:gs pos="0">
              <a:schemeClr val="phClr">
                <a:tint val="62000"/>
                <a:hueMod val="94000"/>
                <a:satMod val="140000"/>
                <a:lumMod val="110000"/>
              </a:schemeClr>
            </a:gs>
            <a:gs pos="100000">
              <a:schemeClr val="phClr">
                <a:tint val="84000"/>
                <a:satMod val="160000"/>
              </a:schemeClr>
            </a:gs>
          </a:gsLst>
          <a:lin ang="5400000" scaled="0"/>
        </a:gradFill>
        <a:gradFill rotWithShape="1">
          <a:gsLst>
            <a:gs pos="0">
              <a:schemeClr val="phClr">
                <a:tint val="98000"/>
                <a:hueMod val="94000"/>
                <a:satMod val="130000"/>
                <a:lumMod val="128000"/>
              </a:schemeClr>
            </a:gs>
            <a:gs pos="100000">
              <a:schemeClr val="phClr">
                <a:shade val="94000"/>
                <a:lumMod val="88000"/>
              </a:schemeClr>
            </a:gs>
          </a:gsLst>
          <a:lin ang="5400000" scaled="0"/>
        </a:gradFill>
      </a:fillStyleLst>
      <a:lnStyleLst>
        <a:ln w="9525" cap="rnd" cmpd="sng" algn="ctr">
          <a:solidFill>
            <a:schemeClr val="phClr">
              <a:tint val="76000"/>
              <a:alpha val="60000"/>
              <a:hueMod val="94000"/>
            </a:schemeClr>
          </a:solidFill>
          <a:prstDash val="solid"/>
        </a:ln>
        <a:ln w="15875" cap="rnd" cmpd="sng" algn="ctr">
          <a:solidFill>
            <a:schemeClr val="phClr">
              <a:hueMod val="94000"/>
            </a:schemeClr>
          </a:solidFill>
          <a:prstDash val="solid"/>
        </a:ln>
        <a:ln w="28575" cap="rnd"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50800" dist="38100" dir="5400000" rotWithShape="0">
              <a:srgbClr val="000000">
                <a:alpha val="46000"/>
              </a:srgbClr>
            </a:outerShdw>
          </a:effectLst>
          <a:scene3d>
            <a:camera prst="orthographicFront">
              <a:rot lat="0" lon="0" rev="0"/>
            </a:camera>
            <a:lightRig rig="threePt" dir="t"/>
          </a:scene3d>
          <a:sp3d prstMaterial="plastic">
            <a:bevelT w="25400" h="25400"/>
          </a:sp3d>
        </a:effectStyle>
      </a:effectStyleLst>
      <a:bgFillStyleLst>
        <a:solidFill>
          <a:schemeClr val="phClr"/>
        </a:solidFill>
        <a:gradFill rotWithShape="1">
          <a:gsLst>
            <a:gs pos="10000">
              <a:schemeClr val="phClr">
                <a:tint val="97000"/>
                <a:hueMod val="92000"/>
                <a:satMod val="169000"/>
                <a:lumMod val="164000"/>
              </a:schemeClr>
            </a:gs>
            <a:gs pos="100000">
              <a:schemeClr val="phClr">
                <a:shade val="96000"/>
                <a:satMod val="120000"/>
                <a:lumMod val="90000"/>
              </a:schemeClr>
            </a:gs>
          </a:gsLst>
          <a:lin ang="6120000" scaled="1"/>
        </a:gradFill>
        <a:gradFill rotWithShape="1">
          <a:gsLst>
            <a:gs pos="0">
              <a:schemeClr val="phClr">
                <a:tint val="97000"/>
                <a:hueMod val="92000"/>
                <a:satMod val="169000"/>
                <a:lumMod val="164000"/>
              </a:schemeClr>
            </a:gs>
            <a:gs pos="100000">
              <a:schemeClr val="phClr">
                <a:shade val="96000"/>
                <a:satMod val="120000"/>
                <a:lumMod val="90000"/>
              </a:schemeClr>
            </a:gs>
          </a:gsLst>
          <a:path path="circle">
            <a:fillToRect b="100000"/>
          </a:path>
        </a:gradFill>
      </a:bgFillStyleLst>
    </a:fmtScheme>
  </a:themeElements>
  <a:objectDefaults/>
  <a:extraClrSchemeLst/>
  <a:extLst>
    <a:ext uri="{05A4C25C-085E-4340-85A3-A5531E510DB2}">
      <thm15:themeFamily xmlns:thm15="http://schemas.microsoft.com/office/thememl/2012/main" name="Slice" id="{0507925B-6AC9-4358-8E18-C330545D08F8}" vid="{13FEC7C6-62A9-40C4-99D2-581AACACAA2F}"/>
    </a:ext>
  </a:extLst>
</a:theme>
</file>

<file path=docProps/app.xml><?xml version="1.0" encoding="utf-8"?>
<Properties xmlns="http://schemas.openxmlformats.org/officeDocument/2006/extended-properties" xmlns:vt="http://schemas.openxmlformats.org/officeDocument/2006/docPropsVTypes">
  <Template>Slice</Template>
  <TotalTime>65</TotalTime>
  <Words>294</Words>
  <Application>Microsoft Office PowerPoint</Application>
  <PresentationFormat>Widescreen</PresentationFormat>
  <Paragraphs>13</Paragraphs>
  <Slides>5</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Century Gothic</vt:lpstr>
      <vt:lpstr>Wingdings</vt:lpstr>
      <vt:lpstr>Wingdings 3</vt:lpstr>
      <vt:lpstr>Slice</vt:lpstr>
      <vt:lpstr>Capstone  project</vt:lpstr>
      <vt:lpstr>Introduction</vt:lpstr>
      <vt:lpstr>Problem statement</vt:lpstr>
      <vt:lpstr>Data collection and methodology</vt:lpstr>
      <vt:lpstr>Result  discussion  and conclusion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Capstone  project</dc:title>
  <dc:creator>MAYANK</dc:creator>
  <cp:lastModifiedBy>MAYANK</cp:lastModifiedBy>
  <cp:revision>7</cp:revision>
  <dcterms:created xsi:type="dcterms:W3CDTF">2020-02-09T13:31:08Z</dcterms:created>
  <dcterms:modified xsi:type="dcterms:W3CDTF">2020-02-09T14:37:06Z</dcterms:modified>
</cp:coreProperties>
</file>

<file path=docProps/thumbnail.jpeg>
</file>